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56" r:id="rId2"/>
    <p:sldId id="258" r:id="rId3"/>
    <p:sldId id="263" r:id="rId4"/>
    <p:sldId id="269" r:id="rId5"/>
    <p:sldId id="270" r:id="rId6"/>
    <p:sldId id="278" r:id="rId7"/>
    <p:sldId id="271" r:id="rId8"/>
    <p:sldId id="272" r:id="rId9"/>
    <p:sldId id="279" r:id="rId10"/>
    <p:sldId id="273" r:id="rId11"/>
    <p:sldId id="261" r:id="rId12"/>
    <p:sldId id="260" r:id="rId13"/>
    <p:sldId id="259"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1" d="100"/>
          <a:sy n="31" d="100"/>
        </p:scale>
        <p:origin x="-1123"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5E86FA-0C03-4965-9A95-83238DD540D2}" type="datetimeFigureOut">
              <a:rPr lang="ru-RU" smtClean="0"/>
              <a:pPr/>
              <a:t>26.01.2014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C5FA12-26DB-426A-BE61-62EEE8C451D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3C5FA12-26DB-426A-BE61-62EEE8C451D8}"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26.01.2014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encrypted-tbn0.gstatic.com/images?q=tbn:ANd9GcQs_nY21KILwqqs-SzpV4ajACVdzLUQKKXClSHvwiidQmUDJ6et"/>
          <p:cNvPicPr/>
          <p:nvPr/>
        </p:nvPicPr>
        <p:blipFill>
          <a:blip r:embed="rId3" cstate="print"/>
          <a:srcRect/>
          <a:stretch>
            <a:fillRect/>
          </a:stretch>
        </p:blipFill>
        <p:spPr bwMode="auto">
          <a:xfrm>
            <a:off x="0" y="0"/>
            <a:ext cx="9144000" cy="68580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pic>
      <p:sp>
        <p:nvSpPr>
          <p:cNvPr id="3" name="Прямоугольник 2"/>
          <p:cNvSpPr/>
          <p:nvPr/>
        </p:nvSpPr>
        <p:spPr>
          <a:xfrm>
            <a:off x="1187624" y="1556792"/>
            <a:ext cx="6408712" cy="1323439"/>
          </a:xfrm>
          <a:prstGeom prst="rect">
            <a:avLst/>
          </a:prstGeom>
        </p:spPr>
        <p:txBody>
          <a:bodyPr wrap="square">
            <a:spAutoFit/>
          </a:bodyPr>
          <a:lstStyle/>
          <a:p>
            <a:pPr algn="ctr"/>
            <a:r>
              <a:rPr lang="ru-RU" sz="4000" i="1" dirty="0" smtClean="0">
                <a:solidFill>
                  <a:schemeClr val="tx2"/>
                </a:solidFill>
                <a:latin typeface="Arial" pitchFamily="34" charset="0"/>
                <a:ea typeface="Batang" pitchFamily="18" charset="-127"/>
                <a:cs typeface="Arial" pitchFamily="34" charset="0"/>
              </a:rPr>
              <a:t>«Волшебные спутницы зимы»</a:t>
            </a:r>
            <a:endParaRPr lang="ru-RU" sz="4000" i="1" dirty="0">
              <a:solidFill>
                <a:schemeClr val="tx2"/>
              </a:solidFill>
              <a:latin typeface="Arial" pitchFamily="34" charset="0"/>
              <a:ea typeface="Batang" pitchFamily="18" charset="-127"/>
              <a:cs typeface="Arial" pitchFamily="34" charset="0"/>
            </a:endParaRPr>
          </a:p>
        </p:txBody>
      </p:sp>
      <p:sp>
        <p:nvSpPr>
          <p:cNvPr id="4" name="TextBox 3"/>
          <p:cNvSpPr txBox="1"/>
          <p:nvPr/>
        </p:nvSpPr>
        <p:spPr>
          <a:xfrm>
            <a:off x="3563888" y="4365104"/>
            <a:ext cx="4608512" cy="1584176"/>
          </a:xfrm>
          <a:prstGeom prst="rect">
            <a:avLst/>
          </a:prstGeom>
          <a:noFill/>
        </p:spPr>
        <p:txBody>
          <a:bodyPr wrap="square" rtlCol="0">
            <a:spAutoFit/>
          </a:bodyPr>
          <a:lstStyle/>
          <a:p>
            <a:r>
              <a:rPr lang="ru-RU" sz="2400" dirty="0" smtClean="0">
                <a:solidFill>
                  <a:schemeClr val="tx2"/>
                </a:solidFill>
                <a:latin typeface="Arial" pitchFamily="34" charset="0"/>
                <a:cs typeface="Arial" pitchFamily="34" charset="0"/>
              </a:rPr>
              <a:t>          Выполнила:</a:t>
            </a:r>
          </a:p>
          <a:p>
            <a:r>
              <a:rPr lang="ru-RU" sz="2400" dirty="0" smtClean="0">
                <a:solidFill>
                  <a:schemeClr val="tx2"/>
                </a:solidFill>
                <a:latin typeface="Arial" pitchFamily="34" charset="0"/>
                <a:cs typeface="Arial" pitchFamily="34" charset="0"/>
              </a:rPr>
              <a:t>          ПДО МБДОУ № 319  </a:t>
            </a:r>
          </a:p>
          <a:p>
            <a:r>
              <a:rPr lang="ru-RU" sz="2400" dirty="0" smtClean="0">
                <a:solidFill>
                  <a:schemeClr val="tx2"/>
                </a:solidFill>
                <a:latin typeface="Arial" pitchFamily="34" charset="0"/>
                <a:cs typeface="Arial" pitchFamily="34" charset="0"/>
              </a:rPr>
              <a:t>          </a:t>
            </a:r>
            <a:r>
              <a:rPr lang="ru-RU" sz="2400" dirty="0" err="1" smtClean="0">
                <a:solidFill>
                  <a:schemeClr val="tx2"/>
                </a:solidFill>
                <a:latin typeface="Arial" pitchFamily="34" charset="0"/>
                <a:cs typeface="Arial" pitchFamily="34" charset="0"/>
              </a:rPr>
              <a:t>Горячкина</a:t>
            </a:r>
            <a:r>
              <a:rPr lang="ru-RU" sz="2400" dirty="0" smtClean="0">
                <a:solidFill>
                  <a:schemeClr val="tx2"/>
                </a:solidFill>
                <a:latin typeface="Arial" pitchFamily="34" charset="0"/>
                <a:cs typeface="Arial" pitchFamily="34" charset="0"/>
              </a:rPr>
              <a:t> НН.</a:t>
            </a:r>
          </a:p>
          <a:p>
            <a:r>
              <a:rPr lang="ru-RU" sz="2400" dirty="0" smtClean="0">
                <a:solidFill>
                  <a:schemeClr val="tx2"/>
                </a:solidFill>
                <a:latin typeface="Arial" pitchFamily="34" charset="0"/>
                <a:cs typeface="Arial" pitchFamily="34" charset="0"/>
              </a:rPr>
              <a:t>           г.  Нижний Новгород</a:t>
            </a:r>
            <a:endParaRPr lang="ru-RU" sz="2400" dirty="0">
              <a:solidFill>
                <a:schemeClr val="tx2"/>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16016" y="0"/>
            <a:ext cx="4427984" cy="6858000"/>
          </a:xfrm>
          <a:solidFill>
            <a:schemeClr val="tx2">
              <a:lumMod val="20000"/>
              <a:lumOff val="80000"/>
            </a:schemeClr>
          </a:solidFill>
        </p:spPr>
        <p:txBody>
          <a:bodyPr>
            <a:normAutofit/>
          </a:bodyPr>
          <a:lstStyle/>
          <a:p>
            <a:r>
              <a:rPr lang="ru-RU" sz="3600" dirty="0" smtClean="0">
                <a:solidFill>
                  <a:schemeClr val="tx2"/>
                </a:solidFill>
              </a:rPr>
              <a:t>Многие не любят холод, но снег – это совсем другое. Он добрый. Когда идет снег, становится теплее. Поэтому и родилась из снега в народных сказках красавица – </a:t>
            </a:r>
            <a:r>
              <a:rPr lang="ru-RU" sz="4000" i="1" dirty="0" smtClean="0">
                <a:solidFill>
                  <a:schemeClr val="tx2"/>
                </a:solidFill>
              </a:rPr>
              <a:t>снегурочка.</a:t>
            </a:r>
            <a:endParaRPr lang="ru-RU" sz="4000" i="1" dirty="0">
              <a:solidFill>
                <a:schemeClr val="tx2"/>
              </a:solidFill>
            </a:endParaRPr>
          </a:p>
        </p:txBody>
      </p:sp>
      <p:pic>
        <p:nvPicPr>
          <p:cNvPr id="40962" name="Picture 2" descr="Снегурочка"/>
          <p:cNvPicPr>
            <a:picLocks noChangeAspect="1" noChangeArrowheads="1" noCrop="1"/>
          </p:cNvPicPr>
          <p:nvPr/>
        </p:nvPicPr>
        <p:blipFill>
          <a:blip r:embed="rId2" cstate="print"/>
          <a:srcRect/>
          <a:stretch>
            <a:fillRect/>
          </a:stretch>
        </p:blipFill>
        <p:spPr bwMode="auto">
          <a:xfrm>
            <a:off x="-760" y="-99730"/>
            <a:ext cx="4716776" cy="695773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www.vborskom.ru/razdel/etointeresno/sneg2.jpg"/>
          <p:cNvPicPr>
            <a:picLocks noChangeAspect="1" noChangeArrowheads="1"/>
          </p:cNvPicPr>
          <p:nvPr/>
        </p:nvPicPr>
        <p:blipFill>
          <a:blip r:embed="rId2" cstate="print"/>
          <a:srcRect/>
          <a:stretch>
            <a:fillRect/>
          </a:stretch>
        </p:blipFill>
        <p:spPr bwMode="auto">
          <a:xfrm>
            <a:off x="-1" y="0"/>
            <a:ext cx="9155095" cy="6858000"/>
          </a:xfrm>
          <a:prstGeom prst="rect">
            <a:avLst/>
          </a:prstGeom>
          <a:noFill/>
        </p:spPr>
      </p:pic>
      <p:sp>
        <p:nvSpPr>
          <p:cNvPr id="3" name="Содержимое 2"/>
          <p:cNvSpPr>
            <a:spLocks noGrp="1"/>
          </p:cNvSpPr>
          <p:nvPr>
            <p:ph idx="1"/>
          </p:nvPr>
        </p:nvSpPr>
        <p:spPr>
          <a:xfrm>
            <a:off x="395536" y="1"/>
            <a:ext cx="8291264" cy="2708920"/>
          </a:xfrm>
        </p:spPr>
        <p:txBody>
          <a:bodyPr>
            <a:normAutofit fontScale="25000" lnSpcReduction="20000"/>
          </a:bodyPr>
          <a:lstStyle/>
          <a:p>
            <a:pPr>
              <a:buNone/>
            </a:pPr>
            <a:endParaRPr lang="ru-RU" dirty="0" smtClean="0"/>
          </a:p>
          <a:p>
            <a:pPr algn="r"/>
            <a:r>
              <a:rPr lang="ru-RU" dirty="0" smtClean="0"/>
              <a:t>)</a:t>
            </a:r>
          </a:p>
          <a:p>
            <a:r>
              <a:rPr lang="ru-RU" sz="11200" b="1" dirty="0" smtClean="0"/>
              <a:t>Вся сверкает, серебрится </a:t>
            </a:r>
            <a:br>
              <a:rPr lang="ru-RU" sz="11200" b="1" dirty="0" smtClean="0"/>
            </a:br>
            <a:r>
              <a:rPr lang="ru-RU" sz="11200" b="1" dirty="0" smtClean="0"/>
              <a:t>Эта чудо-крошка. </a:t>
            </a:r>
            <a:br>
              <a:rPr lang="ru-RU" sz="11200" b="1" dirty="0" smtClean="0"/>
            </a:br>
            <a:r>
              <a:rPr lang="ru-RU" sz="11200" b="1" dirty="0" smtClean="0"/>
              <a:t>Но в дождинку превратится, </a:t>
            </a:r>
            <a:br>
              <a:rPr lang="ru-RU" sz="11200" b="1" dirty="0" smtClean="0"/>
            </a:br>
            <a:r>
              <a:rPr lang="ru-RU" sz="11200" b="1" dirty="0" smtClean="0"/>
              <a:t>На твоей ладошке. </a:t>
            </a:r>
            <a:br>
              <a:rPr lang="ru-RU" sz="11200" b="1" dirty="0" smtClean="0"/>
            </a:br>
            <a:endParaRPr lang="ru-RU" sz="11200" b="1" dirty="0" smtClean="0"/>
          </a:p>
          <a:p>
            <a:pPr algn="ctr"/>
            <a:r>
              <a:rPr lang="ru-RU" sz="11200" b="1" i="1" dirty="0" smtClean="0"/>
              <a:t>Снежинка</a:t>
            </a:r>
            <a:r>
              <a:rPr lang="ru-RU" i="1" dirty="0" smtClean="0"/>
              <a:t>)</a:t>
            </a:r>
            <a:endParaRPr lang="ru-RU" dirty="0" smtClean="0"/>
          </a:p>
          <a:p>
            <a:endParaRPr lang="ru-RU" dirty="0"/>
          </a:p>
        </p:txBody>
      </p:sp>
      <p:sp>
        <p:nvSpPr>
          <p:cNvPr id="5" name="TextBox 4"/>
          <p:cNvSpPr txBox="1"/>
          <p:nvPr/>
        </p:nvSpPr>
        <p:spPr>
          <a:xfrm>
            <a:off x="611560" y="2780928"/>
            <a:ext cx="8532440" cy="2677656"/>
          </a:xfrm>
          <a:prstGeom prst="rect">
            <a:avLst/>
          </a:prstGeom>
          <a:noFill/>
        </p:spPr>
        <p:txBody>
          <a:bodyPr wrap="square" rtlCol="0">
            <a:spAutoFit/>
          </a:bodyPr>
          <a:lstStyle/>
          <a:p>
            <a:r>
              <a:rPr lang="ru-RU" sz="2800" b="1" dirty="0" smtClean="0"/>
              <a:t>На деревья, на кусты </a:t>
            </a:r>
            <a:br>
              <a:rPr lang="ru-RU" sz="2800" b="1" dirty="0" smtClean="0"/>
            </a:br>
            <a:r>
              <a:rPr lang="ru-RU" sz="2800" b="1" dirty="0" smtClean="0"/>
              <a:t>С неба падают цветы. </a:t>
            </a:r>
            <a:br>
              <a:rPr lang="ru-RU" sz="2800" b="1" dirty="0" smtClean="0"/>
            </a:br>
            <a:r>
              <a:rPr lang="ru-RU" sz="2800" b="1" dirty="0" smtClean="0"/>
              <a:t>Белые, пушистые, </a:t>
            </a:r>
            <a:br>
              <a:rPr lang="ru-RU" sz="2800" b="1" dirty="0" smtClean="0"/>
            </a:br>
            <a:r>
              <a:rPr lang="ru-RU" sz="2800" b="1" dirty="0" smtClean="0"/>
              <a:t>Только не душистые. </a:t>
            </a:r>
          </a:p>
          <a:p>
            <a:pPr algn="ctr"/>
            <a:r>
              <a:rPr lang="ru-RU" sz="2800" b="1" dirty="0" smtClean="0"/>
              <a:t/>
            </a:r>
            <a:br>
              <a:rPr lang="ru-RU" sz="2800" b="1" dirty="0" smtClean="0"/>
            </a:br>
            <a:r>
              <a:rPr lang="ru-RU" sz="2800" b="1" i="1" dirty="0" smtClean="0"/>
              <a:t>Снежинки</a:t>
            </a:r>
            <a:endParaRPr lang="ru-RU"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ДОМАШНИЙ\Downloads\fonstola.ru-7880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67544" y="404664"/>
            <a:ext cx="8219256" cy="5721499"/>
          </a:xfrm>
        </p:spPr>
        <p:txBody>
          <a:bodyPr/>
          <a:lstStyle/>
          <a:p>
            <a:pPr>
              <a:buNone/>
            </a:pPr>
            <a:endParaRPr lang="ru-RU" dirty="0" smtClean="0"/>
          </a:p>
          <a:p>
            <a:r>
              <a:rPr lang="ru-RU" b="1" dirty="0" smtClean="0">
                <a:solidFill>
                  <a:schemeClr val="tx2"/>
                </a:solidFill>
              </a:rPr>
              <a:t>Он слетает белой стаей</a:t>
            </a:r>
            <a:br>
              <a:rPr lang="ru-RU" b="1" dirty="0" smtClean="0">
                <a:solidFill>
                  <a:schemeClr val="tx2"/>
                </a:solidFill>
              </a:rPr>
            </a:br>
            <a:r>
              <a:rPr lang="ru-RU" b="1" dirty="0" smtClean="0">
                <a:solidFill>
                  <a:schemeClr val="tx2"/>
                </a:solidFill>
              </a:rPr>
              <a:t>И сверкает на лету.</a:t>
            </a:r>
            <a:br>
              <a:rPr lang="ru-RU" b="1" dirty="0" smtClean="0">
                <a:solidFill>
                  <a:schemeClr val="tx2"/>
                </a:solidFill>
              </a:rPr>
            </a:br>
            <a:r>
              <a:rPr lang="ru-RU" b="1" dirty="0" smtClean="0">
                <a:solidFill>
                  <a:schemeClr val="tx2"/>
                </a:solidFill>
              </a:rPr>
              <a:t>Он звездой прохладной тает</a:t>
            </a:r>
            <a:br>
              <a:rPr lang="ru-RU" b="1" dirty="0" smtClean="0">
                <a:solidFill>
                  <a:schemeClr val="tx2"/>
                </a:solidFill>
              </a:rPr>
            </a:br>
            <a:r>
              <a:rPr lang="ru-RU" b="1" dirty="0" smtClean="0">
                <a:solidFill>
                  <a:schemeClr val="tx2"/>
                </a:solidFill>
              </a:rPr>
              <a:t>На ладони и во рту.</a:t>
            </a:r>
          </a:p>
          <a:p>
            <a:pPr algn="ctr"/>
            <a:r>
              <a:rPr lang="ru-RU" b="1" i="1" dirty="0" smtClean="0">
                <a:solidFill>
                  <a:schemeClr val="tx2"/>
                </a:solidFill>
              </a:rPr>
              <a:t>Снег</a:t>
            </a:r>
          </a:p>
          <a:p>
            <a:pPr>
              <a:buNone/>
            </a:pPr>
            <a:endParaRPr lang="ru-RU" dirty="0" smtClean="0"/>
          </a:p>
          <a:p>
            <a:r>
              <a:rPr lang="ru-RU" b="1" dirty="0" smtClean="0">
                <a:solidFill>
                  <a:schemeClr val="tx2"/>
                </a:solidFill>
              </a:rPr>
              <a:t>Странная звездочка С неба упала:</a:t>
            </a:r>
            <a:br>
              <a:rPr lang="ru-RU" b="1" dirty="0" smtClean="0">
                <a:solidFill>
                  <a:schemeClr val="tx2"/>
                </a:solidFill>
              </a:rPr>
            </a:br>
            <a:r>
              <a:rPr lang="ru-RU" b="1" dirty="0" smtClean="0">
                <a:solidFill>
                  <a:schemeClr val="tx2"/>
                </a:solidFill>
              </a:rPr>
              <a:t>Мне на ладошку Легла – и пропала.</a:t>
            </a:r>
          </a:p>
          <a:p>
            <a:pPr algn="ctr"/>
            <a:r>
              <a:rPr lang="ru-RU" b="1" i="1" dirty="0" smtClean="0">
                <a:solidFill>
                  <a:schemeClr val="tx2"/>
                </a:solidFill>
              </a:rPr>
              <a:t>Снег</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fotki.yandex.ru/get/4129/91771020.2ce/0_a6355_9e23ce4f_L"/>
          <p:cNvPicPr>
            <a:picLocks noChangeAspect="1" noChangeArrowheads="1" noCrop="1"/>
          </p:cNvPicPr>
          <p:nvPr/>
        </p:nvPicPr>
        <p:blipFill>
          <a:blip r:embed="rId2" cstate="print"/>
          <a:srcRect/>
          <a:stretch>
            <a:fillRect/>
          </a:stretch>
        </p:blipFill>
        <p:spPr bwMode="auto">
          <a:xfrm>
            <a:off x="-1" y="0"/>
            <a:ext cx="9132507" cy="6849380"/>
          </a:xfrm>
          <a:prstGeom prst="rect">
            <a:avLst/>
          </a:prstGeom>
          <a:noFill/>
        </p:spPr>
      </p:pic>
      <p:sp>
        <p:nvSpPr>
          <p:cNvPr id="2" name="Заголовок 1"/>
          <p:cNvSpPr>
            <a:spLocks noGrp="1"/>
          </p:cNvSpPr>
          <p:nvPr>
            <p:ph type="title"/>
          </p:nvPr>
        </p:nvSpPr>
        <p:spPr>
          <a:xfrm>
            <a:off x="467544" y="274638"/>
            <a:ext cx="8219256" cy="6250706"/>
          </a:xfrm>
        </p:spPr>
        <p:txBody>
          <a:bodyPr>
            <a:normAutofit/>
          </a:bodyPr>
          <a:lstStyle/>
          <a:p>
            <a:r>
              <a:rPr lang="ru-RU" sz="2800" b="1" dirty="0" smtClean="0"/>
              <a:t>Мы снежинки, мы пушинки,</a:t>
            </a:r>
            <a:br>
              <a:rPr lang="ru-RU" sz="2800" b="1" dirty="0" smtClean="0"/>
            </a:br>
            <a:r>
              <a:rPr lang="ru-RU" sz="2800" b="1" dirty="0" smtClean="0"/>
              <a:t>Покружиться мы не прочь.</a:t>
            </a:r>
            <a:br>
              <a:rPr lang="ru-RU" sz="2800" b="1" dirty="0" smtClean="0"/>
            </a:br>
            <a:r>
              <a:rPr lang="ru-RU" sz="2800" b="1" dirty="0" smtClean="0"/>
              <a:t>Мы </a:t>
            </a:r>
            <a:r>
              <a:rPr lang="ru-RU" sz="2800" b="1" dirty="0" err="1" smtClean="0"/>
              <a:t>снежинки-балеринки</a:t>
            </a:r>
            <a:r>
              <a:rPr lang="ru-RU" sz="2800" b="1" dirty="0" smtClean="0"/>
              <a:t>,</a:t>
            </a:r>
            <a:br>
              <a:rPr lang="ru-RU" sz="2800" b="1" dirty="0" smtClean="0"/>
            </a:br>
            <a:r>
              <a:rPr lang="ru-RU" sz="2800" b="1" dirty="0" smtClean="0"/>
              <a:t>Мы танцуем день и ночь.</a:t>
            </a:r>
            <a:br>
              <a:rPr lang="ru-RU" sz="2800" b="1" dirty="0" smtClean="0"/>
            </a:br>
            <a:r>
              <a:rPr lang="ru-RU" sz="2800" b="1" dirty="0" smtClean="0"/>
              <a:t>Встанем вместе мы в кружок -</a:t>
            </a:r>
            <a:br>
              <a:rPr lang="ru-RU" sz="2800" b="1" dirty="0" smtClean="0"/>
            </a:br>
            <a:r>
              <a:rPr lang="ru-RU" sz="2800" b="1" dirty="0" smtClean="0"/>
              <a:t>Получается снежок.</a:t>
            </a:r>
            <a:br>
              <a:rPr lang="ru-RU" sz="2800" b="1" dirty="0" smtClean="0"/>
            </a:br>
            <a:r>
              <a:rPr lang="ru-RU" sz="2800" b="1" dirty="0" smtClean="0"/>
              <a:t>Мы деревья побелили,</a:t>
            </a:r>
            <a:br>
              <a:rPr lang="ru-RU" sz="2800" b="1" dirty="0" smtClean="0"/>
            </a:br>
            <a:r>
              <a:rPr lang="ru-RU" sz="2800" b="1" dirty="0" smtClean="0"/>
              <a:t>Крыши пухом замели.</a:t>
            </a:r>
            <a:br>
              <a:rPr lang="ru-RU" sz="2800" b="1" dirty="0" smtClean="0"/>
            </a:br>
            <a:r>
              <a:rPr lang="ru-RU" sz="2800" b="1" dirty="0" smtClean="0"/>
              <a:t>Землю бархатом укрыли</a:t>
            </a:r>
            <a:br>
              <a:rPr lang="ru-RU" sz="2800" b="1" dirty="0" smtClean="0"/>
            </a:br>
            <a:r>
              <a:rPr lang="ru-RU" sz="2800" b="1" dirty="0" smtClean="0"/>
              <a:t>И от стужи сберегли</a:t>
            </a:r>
            <a:r>
              <a:rPr lang="ru-RU" sz="2800" b="1" dirty="0" smtClean="0">
                <a:solidFill>
                  <a:schemeClr val="tx2"/>
                </a:solidFill>
              </a:rPr>
              <a:t>.</a:t>
            </a:r>
            <a:endParaRPr lang="ru-RU" sz="2800" b="1" dirty="0">
              <a:solidFill>
                <a:schemeClr val="tx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www.proza.ru/pics/2012/01/14/427.jpg"/>
          <p:cNvPicPr/>
          <p:nvPr/>
        </p:nvPicPr>
        <p:blipFill>
          <a:blip r:embed="rId2" cstate="print"/>
          <a:srcRect/>
          <a:stretch>
            <a:fillRect/>
          </a:stretch>
        </p:blipFill>
        <p:spPr bwMode="auto">
          <a:xfrm>
            <a:off x="0" y="0"/>
            <a:ext cx="6477000" cy="6858000"/>
          </a:xfrm>
          <a:prstGeom prst="rect">
            <a:avLst/>
          </a:prstGeom>
          <a:noFill/>
          <a:ln w="9525">
            <a:noFill/>
            <a:miter lim="800000"/>
            <a:headEnd/>
            <a:tailEnd/>
          </a:ln>
        </p:spPr>
      </p:pic>
      <p:sp>
        <p:nvSpPr>
          <p:cNvPr id="2" name="Заголовок 1"/>
          <p:cNvSpPr>
            <a:spLocks noGrp="1"/>
          </p:cNvSpPr>
          <p:nvPr>
            <p:ph type="title"/>
          </p:nvPr>
        </p:nvSpPr>
        <p:spPr>
          <a:xfrm>
            <a:off x="5903640" y="0"/>
            <a:ext cx="3240360" cy="6858000"/>
          </a:xfrm>
        </p:spPr>
        <p:style>
          <a:lnRef idx="2">
            <a:schemeClr val="accent1"/>
          </a:lnRef>
          <a:fillRef idx="1">
            <a:schemeClr val="lt1"/>
          </a:fillRef>
          <a:effectRef idx="0">
            <a:schemeClr val="accent1"/>
          </a:effectRef>
          <a:fontRef idx="minor">
            <a:schemeClr val="dk1"/>
          </a:fontRef>
        </p:style>
        <p:txBody>
          <a:bodyPr>
            <a:normAutofit fontScale="90000"/>
          </a:bodyPr>
          <a:lstStyle/>
          <a:p>
            <a:r>
              <a:rPr lang="ru-RU" sz="2700" dirty="0" smtClean="0"/>
              <a:t/>
            </a:r>
            <a:br>
              <a:rPr lang="ru-RU" sz="2700" dirty="0" smtClean="0"/>
            </a:br>
            <a:r>
              <a:rPr lang="ru-RU" sz="2700" dirty="0" smtClean="0">
                <a:solidFill>
                  <a:schemeClr val="tx2"/>
                </a:solidFill>
              </a:rPr>
              <a:t>Кто вяжет снежинки и с неба бросает?</a:t>
            </a:r>
            <a:br>
              <a:rPr lang="ru-RU" sz="2700" dirty="0" smtClean="0">
                <a:solidFill>
                  <a:schemeClr val="tx2"/>
                </a:solidFill>
              </a:rPr>
            </a:br>
            <a:r>
              <a:rPr lang="ru-RU" sz="2700" dirty="0" smtClean="0">
                <a:solidFill>
                  <a:schemeClr val="tx2"/>
                </a:solidFill>
              </a:rPr>
              <a:t>Узоров таких даже мама не знает</a:t>
            </a:r>
            <a:br>
              <a:rPr lang="ru-RU" sz="2700" dirty="0" smtClean="0">
                <a:solidFill>
                  <a:schemeClr val="tx2"/>
                </a:solidFill>
              </a:rPr>
            </a:br>
            <a:r>
              <a:rPr lang="ru-RU" sz="2700" dirty="0" smtClean="0">
                <a:solidFill>
                  <a:schemeClr val="tx2"/>
                </a:solidFill>
              </a:rPr>
              <a:t>И пряжи нигде не встречали такой -</a:t>
            </a:r>
            <a:br>
              <a:rPr lang="ru-RU" sz="2700" dirty="0" smtClean="0">
                <a:solidFill>
                  <a:schemeClr val="tx2"/>
                </a:solidFill>
              </a:rPr>
            </a:br>
            <a:r>
              <a:rPr lang="ru-RU" sz="2700" dirty="0" smtClean="0">
                <a:solidFill>
                  <a:schemeClr val="tx2"/>
                </a:solidFill>
              </a:rPr>
              <a:t>Наш город весь белый, слегка голубой.</a:t>
            </a:r>
            <a:br>
              <a:rPr lang="ru-RU" sz="2700" dirty="0" smtClean="0">
                <a:solidFill>
                  <a:schemeClr val="tx2"/>
                </a:solidFill>
              </a:rPr>
            </a:br>
            <a:r>
              <a:rPr lang="ru-RU" sz="2700" dirty="0" smtClean="0">
                <a:solidFill>
                  <a:schemeClr val="tx2"/>
                </a:solidFill>
              </a:rPr>
              <a:t>А, может быть, их вырезают из ситца</a:t>
            </a:r>
            <a:br>
              <a:rPr lang="ru-RU" sz="2700" dirty="0" smtClean="0">
                <a:solidFill>
                  <a:schemeClr val="tx2"/>
                </a:solidFill>
              </a:rPr>
            </a:br>
            <a:r>
              <a:rPr lang="ru-RU" sz="2700" dirty="0" smtClean="0">
                <a:solidFill>
                  <a:schemeClr val="tx2"/>
                </a:solidFill>
              </a:rPr>
              <a:t>И тихо спускают ко мне на ресницы?</a:t>
            </a:r>
            <a:br>
              <a:rPr lang="ru-RU" sz="2700" dirty="0" smtClean="0">
                <a:solidFill>
                  <a:schemeClr val="tx2"/>
                </a:solidFill>
              </a:rPr>
            </a:br>
            <a:r>
              <a:rPr lang="ru-RU" sz="2700" dirty="0" smtClean="0">
                <a:solidFill>
                  <a:schemeClr val="tx2"/>
                </a:solidFill>
              </a:rPr>
              <a:t>Слезой на щеках они медленно тают...</a:t>
            </a:r>
            <a:br>
              <a:rPr lang="ru-RU" sz="2700" dirty="0" smtClean="0">
                <a:solidFill>
                  <a:schemeClr val="tx2"/>
                </a:solidFill>
              </a:rPr>
            </a:br>
            <a:r>
              <a:rPr lang="ru-RU" sz="2700" dirty="0" smtClean="0">
                <a:solidFill>
                  <a:schemeClr val="tx2"/>
                </a:solidFill>
              </a:rPr>
              <a:t>Откуда снежинки? Хоть кто-нибудь </a:t>
            </a:r>
            <a:r>
              <a:rPr lang="ru-RU" dirty="0" smtClean="0">
                <a:solidFill>
                  <a:schemeClr val="tx2"/>
                </a:solidFill>
              </a:rPr>
              <a:t>знает?</a:t>
            </a:r>
            <a:endParaRPr lang="ru-RU" dirty="0">
              <a:solidFill>
                <a:schemeClr val="tx2"/>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47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a:solidFill>
            <a:schemeClr val="tx2">
              <a:lumMod val="20000"/>
              <a:lumOff val="80000"/>
            </a:schemeClr>
          </a:solidFill>
          <a:ln>
            <a:solidFill>
              <a:schemeClr val="tx2">
                <a:lumMod val="20000"/>
                <a:lumOff val="80000"/>
              </a:schemeClr>
            </a:solidFill>
          </a:ln>
        </p:spPr>
        <p:txBody>
          <a:bodyPr>
            <a:normAutofit/>
          </a:bodyPr>
          <a:lstStyle/>
          <a:p>
            <a:r>
              <a:rPr lang="ru-RU" dirty="0" smtClean="0">
                <a:solidFill>
                  <a:schemeClr val="tx2"/>
                </a:solidFill>
              </a:rPr>
              <a:t>Снег- одно из самых удивительных и красивых явлений. У снежинок непростая жизнь, сначала с появляется в облаке крошечная пылинка. На которой образуется кристаллик льда. Оставаясь в облаке кристаллик начинает расти превращаясь в снежинку</a:t>
            </a:r>
            <a:r>
              <a:rPr lang="ru-RU" dirty="0" smtClean="0"/>
              <a:t>.</a:t>
            </a:r>
            <a:br>
              <a:rPr lang="ru-RU" dirty="0" smtClean="0"/>
            </a:br>
            <a:endParaRPr lang="ru-RU" dirty="0"/>
          </a:p>
        </p:txBody>
      </p:sp>
      <p:pic>
        <p:nvPicPr>
          <p:cNvPr id="2050" name="Picture 2" descr="фон МИГАЛКА ЛЕТЯЩИЕ снежинки (430x240, 15Kb)"/>
          <p:cNvPicPr>
            <a:picLocks noChangeAspect="1" noChangeArrowheads="1" noCrop="1"/>
          </p:cNvPicPr>
          <p:nvPr/>
        </p:nvPicPr>
        <p:blipFill>
          <a:blip r:embed="rId2" cstate="print"/>
          <a:srcRect/>
          <a:stretch>
            <a:fillRect/>
          </a:stretch>
        </p:blipFill>
        <p:spPr bwMode="auto">
          <a:xfrm>
            <a:off x="1547664" y="0"/>
            <a:ext cx="6156176" cy="4617132"/>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3563888" cy="6858000"/>
          </a:xfrm>
          <a:solidFill>
            <a:schemeClr val="tx2">
              <a:lumMod val="20000"/>
              <a:lumOff val="80000"/>
            </a:schemeClr>
          </a:solidFill>
        </p:spPr>
        <p:txBody>
          <a:bodyPr>
            <a:normAutofit/>
          </a:bodyPr>
          <a:lstStyle/>
          <a:p>
            <a:r>
              <a:rPr lang="ru-RU" sz="4000" dirty="0" smtClean="0">
                <a:solidFill>
                  <a:schemeClr val="tx2"/>
                </a:solidFill>
              </a:rPr>
              <a:t>По дороге к земле снежинку подстерегают опасности. Попадет красавица в теплый воздух- </a:t>
            </a:r>
            <a:r>
              <a:rPr lang="ru-RU" dirty="0" smtClean="0">
                <a:solidFill>
                  <a:schemeClr val="tx2"/>
                </a:solidFill>
              </a:rPr>
              <a:t>растает.</a:t>
            </a:r>
            <a:endParaRPr lang="ru-RU" dirty="0">
              <a:solidFill>
                <a:schemeClr val="tx2"/>
              </a:solidFill>
            </a:endParaRPr>
          </a:p>
        </p:txBody>
      </p:sp>
      <p:pic>
        <p:nvPicPr>
          <p:cNvPr id="17410" name="Picture 2" descr="Над костром СНЕЖИНКА тает..."/>
          <p:cNvPicPr>
            <a:picLocks noChangeAspect="1" noChangeArrowheads="1"/>
          </p:cNvPicPr>
          <p:nvPr/>
        </p:nvPicPr>
        <p:blipFill>
          <a:blip r:embed="rId2" cstate="print"/>
          <a:srcRect l="10101" r="29688"/>
          <a:stretch>
            <a:fillRect/>
          </a:stretch>
        </p:blipFill>
        <p:spPr bwMode="auto">
          <a:xfrm>
            <a:off x="3563888" y="0"/>
            <a:ext cx="5580112"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a:solidFill>
            <a:schemeClr val="tx2">
              <a:lumMod val="20000"/>
              <a:lumOff val="80000"/>
            </a:schemeClr>
          </a:solidFill>
        </p:spPr>
        <p:txBody>
          <a:bodyPr>
            <a:normAutofit/>
          </a:bodyPr>
          <a:lstStyle/>
          <a:p>
            <a:r>
              <a:rPr lang="ru-RU" dirty="0" smtClean="0">
                <a:solidFill>
                  <a:schemeClr val="tx2"/>
                </a:solidFill>
              </a:rPr>
              <a:t>Жил-был в США удивительный человек- мистер Уилсон </a:t>
            </a:r>
            <a:r>
              <a:rPr lang="ru-RU" dirty="0" err="1" smtClean="0">
                <a:solidFill>
                  <a:schemeClr val="tx2"/>
                </a:solidFill>
              </a:rPr>
              <a:t>Бентли</a:t>
            </a:r>
            <a:r>
              <a:rPr lang="ru-RU" dirty="0" smtClean="0">
                <a:solidFill>
                  <a:schemeClr val="tx2"/>
                </a:solidFill>
              </a:rPr>
              <a:t>. Он целых 45 лет снимал… снежинки. За свое увлечение его прозвали «человек- снежинка».  Еще более удивительным оказалось то, что среди сфотографированных им снежинок не оказалось двух одинаковых. </a:t>
            </a:r>
            <a:endParaRPr lang="ru-RU" dirty="0">
              <a:solidFill>
                <a:schemeClr val="tx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snejinkimakro 20 Снежинки. Фотограф Андрей Осокин"/>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 name="Рисунок 3" descr="snejinkimakro 14 Снежинки. Фотограф Андрей Осокин"/>
          <p:cNvPicPr/>
          <p:nvPr/>
        </p:nvPicPr>
        <p:blipFill>
          <a:blip r:embed="rId3" cstate="print"/>
          <a:srcRect/>
          <a:stretch>
            <a:fillRect/>
          </a:stretch>
        </p:blipFill>
        <p:spPr bwMode="auto">
          <a:xfrm>
            <a:off x="1" y="0"/>
            <a:ext cx="9143999" cy="6858000"/>
          </a:xfrm>
          <a:prstGeom prst="rect">
            <a:avLst/>
          </a:prstGeom>
          <a:noFill/>
          <a:ln w="9525">
            <a:noFill/>
            <a:miter lim="800000"/>
            <a:headEnd/>
            <a:tailEnd/>
          </a:ln>
        </p:spPr>
      </p:pic>
      <p:pic>
        <p:nvPicPr>
          <p:cNvPr id="6" name="Рисунок 5" descr="655 Мир снежинок и инея в макрообъективе Брайана Валентайна"/>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7" name="Рисунок 6" descr="943 Мир снежинок и инея в макрообъективе Брайана Валентайна"/>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pic>
        <p:nvPicPr>
          <p:cNvPr id="8" name="Рисунок 7" descr="1082 Мир снежинок и инея в макрообъективе Брайана Валентайна"/>
          <p:cNvPicPr/>
          <p:nvPr/>
        </p:nvPicPr>
        <p:blipFill>
          <a:blip r:embed="rId6" cstate="print"/>
          <a:srcRect/>
          <a:stretch>
            <a:fillRect/>
          </a:stretch>
        </p:blipFill>
        <p:spPr bwMode="auto">
          <a:xfrm>
            <a:off x="0" y="0"/>
            <a:ext cx="9144000" cy="6858000"/>
          </a:xfrm>
          <a:prstGeom prst="rect">
            <a:avLst/>
          </a:prstGeom>
          <a:noFill/>
          <a:ln w="9525">
            <a:noFill/>
            <a:miter lim="800000"/>
            <a:headEnd/>
            <a:tailEnd/>
          </a:ln>
        </p:spPr>
      </p:pic>
      <p:pic>
        <p:nvPicPr>
          <p:cNvPr id="9" name="Рисунок 8" descr="1361 Мир снежинок и инея в макрообъективе Брайана Валентайна"/>
          <p:cNvPicPr/>
          <p:nvPr/>
        </p:nvPicPr>
        <p:blipFill>
          <a:blip r:embed="rId7"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fizteh.org/files/upload/img/KMF/Nauka/dse_image001.jpg"/>
          <p:cNvPicPr>
            <a:picLocks noChangeAspect="1" noChangeArrowheads="1"/>
          </p:cNvPicPr>
          <p:nvPr/>
        </p:nvPicPr>
        <p:blipFill>
          <a:blip r:embed="rId2" cstate="print"/>
          <a:srcRect/>
          <a:stretch>
            <a:fillRect/>
          </a:stretch>
        </p:blipFill>
        <p:spPr bwMode="auto">
          <a:xfrm>
            <a:off x="0" y="908720"/>
            <a:ext cx="5420464" cy="5328592"/>
          </a:xfrm>
          <a:prstGeom prst="rect">
            <a:avLst/>
          </a:prstGeom>
          <a:noFill/>
        </p:spPr>
      </p:pic>
      <p:sp>
        <p:nvSpPr>
          <p:cNvPr id="2" name="Заголовок 1"/>
          <p:cNvSpPr>
            <a:spLocks noGrp="1"/>
          </p:cNvSpPr>
          <p:nvPr>
            <p:ph type="title"/>
          </p:nvPr>
        </p:nvSpPr>
        <p:spPr>
          <a:xfrm>
            <a:off x="4211960" y="0"/>
            <a:ext cx="4932040" cy="6858000"/>
          </a:xfrm>
        </p:spPr>
        <p:txBody>
          <a:bodyPr>
            <a:noAutofit/>
          </a:bodyPr>
          <a:lstStyle/>
          <a:p>
            <a:r>
              <a:rPr lang="ru-RU" sz="3200" dirty="0" smtClean="0">
                <a:latin typeface="Arial" pitchFamily="34" charset="0"/>
                <a:cs typeface="Arial" pitchFamily="34" charset="0"/>
              </a:rPr>
              <a:t>Отчего же зависит форма снежинок?</a:t>
            </a:r>
            <a:br>
              <a:rPr lang="ru-RU" sz="3200" dirty="0" smtClean="0">
                <a:latin typeface="Arial" pitchFamily="34" charset="0"/>
                <a:cs typeface="Arial" pitchFamily="34" charset="0"/>
              </a:rPr>
            </a:br>
            <a:r>
              <a:rPr lang="ru-RU" sz="3200" dirty="0" smtClean="0">
                <a:latin typeface="Arial" pitchFamily="34" charset="0"/>
                <a:cs typeface="Arial" pitchFamily="34" charset="0"/>
              </a:rPr>
              <a:t>Оказалось , что форма снежинок зависит от температуры, влажности…и других условий. Даже музыка может повлиять на форму снежинок! </a:t>
            </a:r>
            <a:r>
              <a:rPr lang="ru-RU" sz="3200" dirty="0">
                <a:latin typeface="Arial" pitchFamily="34" charset="0"/>
                <a:cs typeface="Arial" pitchFamily="34" charset="0"/>
              </a:rPr>
              <a:t> </a:t>
            </a:r>
            <a:r>
              <a:rPr lang="ru-RU" sz="3200" dirty="0" smtClean="0">
                <a:latin typeface="Arial" pitchFamily="34" charset="0"/>
                <a:cs typeface="Arial" pitchFamily="34" charset="0"/>
              </a:rPr>
              <a:t>Но одно сходство между ними все же есть. Почти все ледяные красавицы </a:t>
            </a:r>
            <a:r>
              <a:rPr lang="ru-RU" sz="3200" dirty="0" err="1" smtClean="0">
                <a:latin typeface="Arial" pitchFamily="34" charset="0"/>
                <a:cs typeface="Arial" pitchFamily="34" charset="0"/>
              </a:rPr>
              <a:t>имееют</a:t>
            </a:r>
            <a:r>
              <a:rPr lang="ru-RU" sz="3200" dirty="0" smtClean="0">
                <a:latin typeface="Arial" pitchFamily="34" charset="0"/>
                <a:cs typeface="Arial" pitchFamily="34" charset="0"/>
              </a:rPr>
              <a:t> шесть лепестков.</a:t>
            </a:r>
            <a:endParaRPr lang="ru-RU"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a:solidFill>
            <a:schemeClr val="tx2">
              <a:lumMod val="20000"/>
              <a:lumOff val="80000"/>
            </a:schemeClr>
          </a:solidFill>
        </p:spPr>
        <p:txBody>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solidFill>
                  <a:schemeClr val="tx2"/>
                </a:solidFill>
              </a:rPr>
              <a:t>Больше ста лет назад в США видели необычайную снежинку. Диаметр великанши равнялся 38 см. В Москве почти полвека назад падали хлопья размером 10 см.</a:t>
            </a:r>
            <a:endParaRPr lang="ru-RU" dirty="0">
              <a:solidFill>
                <a:schemeClr val="tx2"/>
              </a:solidFill>
            </a:endParaRPr>
          </a:p>
        </p:txBody>
      </p:sp>
      <p:pic>
        <p:nvPicPr>
          <p:cNvPr id="13316" name="Picture 4" descr="Над костром СНЕЖИНКА тает..."/>
          <p:cNvPicPr>
            <a:picLocks noChangeAspect="1" noChangeArrowheads="1"/>
          </p:cNvPicPr>
          <p:nvPr/>
        </p:nvPicPr>
        <p:blipFill>
          <a:blip r:embed="rId2" cstate="print"/>
          <a:srcRect/>
          <a:stretch>
            <a:fillRect/>
          </a:stretch>
        </p:blipFill>
        <p:spPr bwMode="auto">
          <a:xfrm>
            <a:off x="0" y="0"/>
            <a:ext cx="4562872" cy="313317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indhobby.com/images/3/record/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512</TotalTime>
  <Words>178</Words>
  <Application>Microsoft Office PowerPoint</Application>
  <PresentationFormat>Экран (4:3)</PresentationFormat>
  <Paragraphs>26</Paragraphs>
  <Slides>13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Слайд 1</vt:lpstr>
      <vt:lpstr> Кто вяжет снежинки и с неба бросает? Узоров таких даже мама не знает И пряжи нигде не встречали такой - Наш город весь белый, слегка голубой. А, может быть, их вырезают из ситца И тихо спускают ко мне на ресницы? Слезой на щеках они медленно тают... Откуда снежинки? Хоть кто-нибудь знает?</vt:lpstr>
      <vt:lpstr>Снег- одно из самых удивительных и красивых явлений. У снежинок непростая жизнь, сначала с появляется в облаке крошечная пылинка. На которой образуется кристаллик льда. Оставаясь в облаке кристаллик начинает расти превращаясь в снежинку. </vt:lpstr>
      <vt:lpstr>По дороге к земле снежинку подстерегают опасности. Попадет красавица в теплый воздух- растает.</vt:lpstr>
      <vt:lpstr>Жил-был в США удивительный человек- мистер Уилсон Бентли. Он целых 45 лет снимал… снежинки. За свое увлечение его прозвали «человек- снежинка».  Еще более удивительным оказалось то, что среди сфотографированных им снежинок не оказалось двух одинаковых. </vt:lpstr>
      <vt:lpstr>Слайд 6</vt:lpstr>
      <vt:lpstr>Отчего же зависит форма снежинок? Оказалось , что форма снежинок зависит от температуры, влажности…и других условий. Даже музыка может повлиять на форму снежинок!  Но одно сходство между ними все же есть. Почти все ледяные красавицы имееют шесть лепестков.</vt:lpstr>
      <vt:lpstr>    Больше ста лет назад в США видели необычайную снежинку. Диаметр великанши равнялся 38 см. В Москве почти полвека назад падали хлопья размером 10 см.</vt:lpstr>
      <vt:lpstr>Слайд 9</vt:lpstr>
      <vt:lpstr>Многие не любят холод, но снег – это совсем другое. Он добрый. Когда идет снег, становится теплее. Поэтому и родилась из снега в народных сказках красавица – снегурочка.</vt:lpstr>
      <vt:lpstr>Слайд 11</vt:lpstr>
      <vt:lpstr>Слайд 12</vt:lpstr>
      <vt:lpstr>Мы снежинки, мы пушинки, Покружиться мы не прочь. Мы снежинки-балеринки, Мы танцуем день и ночь. Встанем вместе мы в кружок - Получается снежок. Мы деревья побелили, Крыши пухом замели. Землю бархатом укрыли И от стужи сберегли.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ДОМАШНИЙ</dc:creator>
  <cp:lastModifiedBy>ДОМАШНИЙ</cp:lastModifiedBy>
  <cp:revision>51</cp:revision>
  <dcterms:created xsi:type="dcterms:W3CDTF">2014-01-19T13:13:20Z</dcterms:created>
  <dcterms:modified xsi:type="dcterms:W3CDTF">2014-01-26T17:20:40Z</dcterms:modified>
</cp:coreProperties>
</file>